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 b="def" i="def"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1212850" y="4508500"/>
            <a:ext cx="5118100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Titolo Testo"/>
          <p:cNvSpPr txBox="1"/>
          <p:nvPr>
            <p:ph type="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Titolo Testo"/>
          <p:cNvSpPr txBox="1"/>
          <p:nvPr>
            <p:ph type="title"/>
          </p:nvPr>
        </p:nvSpPr>
        <p:spPr>
          <a:xfrm>
            <a:off x="1092200" y="786383"/>
            <a:ext cx="3068834" cy="2093976"/>
          </a:xfrm>
          <a:prstGeom prst="rect">
            <a:avLst/>
          </a:prstGeom>
        </p:spPr>
        <p:txBody>
          <a:bodyPr/>
          <a:lstStyle>
            <a:lvl1pPr>
              <a:defRPr b="0"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8" name="Corpo livello uno…"/>
          <p:cNvSpPr txBox="1"/>
          <p:nvPr>
            <p:ph type="body" sz="half" idx="1"/>
          </p:nvPr>
        </p:nvSpPr>
        <p:spPr>
          <a:xfrm>
            <a:off x="5458983" y="812800"/>
            <a:ext cx="5713842" cy="486861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Segnaposto testo 3"/>
          <p:cNvSpPr/>
          <p:nvPr>
            <p:ph type="body" sz="quarter" idx="21" hasCustomPrompt="1"/>
          </p:nvPr>
        </p:nvSpPr>
        <p:spPr>
          <a:xfrm>
            <a:off x="1092200" y="3043049"/>
            <a:ext cx="3068833" cy="26383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Fare clic per modificare gli stili del testo dello schema</a:t>
            </a:r>
          </a:p>
        </p:txBody>
      </p:sp>
      <p:sp>
        <p:nvSpPr>
          <p:cNvPr id="110" name="Rettangolo 8"/>
          <p:cNvSpPr/>
          <p:nvPr/>
        </p:nvSpPr>
        <p:spPr>
          <a:xfrm>
            <a:off x="0" y="1397000"/>
            <a:ext cx="1036320" cy="132948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Rettangolo 10"/>
          <p:cNvSpPr/>
          <p:nvPr/>
        </p:nvSpPr>
        <p:spPr>
          <a:xfrm>
            <a:off x="5458983" y="624141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Connecteur droit 19"/>
          <p:cNvSpPr/>
          <p:nvPr/>
        </p:nvSpPr>
        <p:spPr>
          <a:xfrm flipH="1">
            <a:off x="1092200" y="6446837"/>
            <a:ext cx="1643439" cy="1"/>
          </a:xfrm>
          <a:prstGeom prst="line">
            <a:avLst/>
          </a:prstGeom>
          <a:ln w="28575">
            <a:solidFill>
              <a:srgbClr val="24285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Connecteur droit 19"/>
          <p:cNvSpPr/>
          <p:nvPr/>
        </p:nvSpPr>
        <p:spPr>
          <a:xfrm flipH="1">
            <a:off x="8420100" y="6429376"/>
            <a:ext cx="1000462" cy="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Connecteur droit 19"/>
          <p:cNvSpPr/>
          <p:nvPr/>
        </p:nvSpPr>
        <p:spPr>
          <a:xfrm flipH="1" flipV="1">
            <a:off x="10765674" y="6446837"/>
            <a:ext cx="407259" cy="635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4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5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" name="Rettangolo 8"/>
          <p:cNvSpPr/>
          <p:nvPr/>
        </p:nvSpPr>
        <p:spPr>
          <a:xfrm>
            <a:off x="0" y="2003424"/>
            <a:ext cx="1036320" cy="185737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ttangolo 10"/>
          <p:cNvSpPr/>
          <p:nvPr/>
        </p:nvSpPr>
        <p:spPr>
          <a:xfrm>
            <a:off x="5458983" y="377397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Rettangolo 4"/>
          <p:cNvSpPr/>
          <p:nvPr/>
        </p:nvSpPr>
        <p:spPr>
          <a:xfrm>
            <a:off x="1078229" y="2003423"/>
            <a:ext cx="3576084" cy="1857377"/>
          </a:xfrm>
          <a:prstGeom prst="rect">
            <a:avLst/>
          </a:prstGeom>
          <a:solidFill>
            <a:srgbClr val="1B1E3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Titolo Testo"/>
          <p:cNvSpPr txBox="1"/>
          <p:nvPr>
            <p:ph type="title"/>
          </p:nvPr>
        </p:nvSpPr>
        <p:spPr>
          <a:xfrm>
            <a:off x="1092200" y="1885125"/>
            <a:ext cx="3314700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0" name="Rettangolo 17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9CBE7">
              <a:alpha val="2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3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5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Titolo Testo"/>
          <p:cNvSpPr txBox="1"/>
          <p:nvPr>
            <p:ph type="title"/>
          </p:nvPr>
        </p:nvSpPr>
        <p:spPr>
          <a:xfrm>
            <a:off x="4984722" y="548354"/>
            <a:ext cx="6054847" cy="634337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3" name="Corpo livello uno…"/>
          <p:cNvSpPr txBox="1"/>
          <p:nvPr>
            <p:ph type="body" sz="half" idx="1"/>
          </p:nvPr>
        </p:nvSpPr>
        <p:spPr>
          <a:xfrm>
            <a:off x="5100832" y="1611312"/>
            <a:ext cx="6072100" cy="37551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egnaposto immagine 9"/>
          <p:cNvSpPr/>
          <p:nvPr>
            <p:ph type="pic" idx="21"/>
          </p:nvPr>
        </p:nvSpPr>
        <p:spPr>
          <a:xfrm>
            <a:off x="0" y="0"/>
            <a:ext cx="12192000" cy="3541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3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Titolo Testo"/>
          <p:cNvSpPr txBox="1"/>
          <p:nvPr>
            <p:ph type="title"/>
          </p:nvPr>
        </p:nvSpPr>
        <p:spPr>
          <a:xfrm>
            <a:off x="3068577" y="880375"/>
            <a:ext cx="6054846" cy="6343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Titolo Testo</a:t>
            </a:r>
          </a:p>
        </p:txBody>
      </p:sp>
      <p:sp>
        <p:nvSpPr>
          <p:cNvPr id="175" name="Rettangolo 18"/>
          <p:cNvSpPr/>
          <p:nvPr/>
        </p:nvSpPr>
        <p:spPr>
          <a:xfrm>
            <a:off x="5577840" y="0"/>
            <a:ext cx="1036321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ACCB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7" name="Corpo livello uno…"/>
          <p:cNvSpPr txBox="1"/>
          <p:nvPr>
            <p:ph type="body" sz="half" idx="1"/>
          </p:nvPr>
        </p:nvSpPr>
        <p:spPr>
          <a:xfrm>
            <a:off x="6473373" y="943430"/>
            <a:ext cx="4699452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8" name="Rettangolo 19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85B2F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0" name="Corpo livello uno…"/>
          <p:cNvSpPr txBox="1"/>
          <p:nvPr>
            <p:ph type="body" sz="half" idx="1"/>
          </p:nvPr>
        </p:nvSpPr>
        <p:spPr>
          <a:xfrm>
            <a:off x="6518529" y="943430"/>
            <a:ext cx="4654297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Rettangolo 17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ttangolo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Segnaposto immagine 2"/>
          <p:cNvSpPr/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1" name="Titolo Testo"/>
          <p:cNvSpPr txBox="1"/>
          <p:nvPr>
            <p:ph type="title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2" name="Corpo livello uno…"/>
          <p:cNvSpPr txBox="1"/>
          <p:nvPr>
            <p:ph type="body" sz="quarter" idx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3" name="Rettangolo 8"/>
          <p:cNvSpPr/>
          <p:nvPr/>
        </p:nvSpPr>
        <p:spPr>
          <a:xfrm>
            <a:off x="3536950" y="4535901"/>
            <a:ext cx="5118100" cy="12566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ma 14"/>
          <p:cNvSpPr/>
          <p:nvPr/>
        </p:nvSpPr>
        <p:spPr>
          <a:xfrm>
            <a:off x="7972121" y="0"/>
            <a:ext cx="2857501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ttangolo 11"/>
          <p:cNvSpPr/>
          <p:nvPr/>
        </p:nvSpPr>
        <p:spPr>
          <a:xfrm>
            <a:off x="4884270" y="3840"/>
            <a:ext cx="139934" cy="6858001"/>
          </a:xfrm>
          <a:prstGeom prst="rect">
            <a:avLst/>
          </a:prstGeom>
          <a:solidFill>
            <a:srgbClr val="78A6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39A2CF"/>
                </a:solidFill>
              </a:defRPr>
            </a:pPr>
          </a:p>
        </p:txBody>
      </p:sp>
      <p:sp>
        <p:nvSpPr>
          <p:cNvPr id="25" name="Titolo Testo"/>
          <p:cNvSpPr txBox="1"/>
          <p:nvPr>
            <p:ph type="title"/>
          </p:nvPr>
        </p:nvSpPr>
        <p:spPr>
          <a:xfrm>
            <a:off x="6629400" y="758951"/>
            <a:ext cx="4526280" cy="322751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7A78B2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6" name="Corpo livello uno…"/>
          <p:cNvSpPr txBox="1"/>
          <p:nvPr>
            <p:ph type="body" sz="quarter" idx="1"/>
          </p:nvPr>
        </p:nvSpPr>
        <p:spPr>
          <a:xfrm>
            <a:off x="6632171" y="4508500"/>
            <a:ext cx="4526281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/>
            </a:lvl1pPr>
            <a:lvl2pPr marL="0" indent="457200">
              <a:buClrTx/>
              <a:buSzTx/>
              <a:buNone/>
              <a:defRPr cap="all" spc="200" sz="2400"/>
            </a:lvl2pPr>
            <a:lvl3pPr marL="0" indent="914400">
              <a:buClrTx/>
              <a:buSzTx/>
              <a:buNone/>
              <a:defRPr cap="all" spc="200" sz="2400"/>
            </a:lvl3pPr>
            <a:lvl4pPr marL="0" indent="1371600">
              <a:buClrTx/>
              <a:buSzTx/>
              <a:buNone/>
              <a:defRPr cap="all" spc="200" sz="2400"/>
            </a:lvl4pPr>
            <a:lvl5pPr marL="0" indent="1828800">
              <a:buClrTx/>
              <a:buSzTx/>
              <a:buNone/>
              <a:defRPr cap="all" spc="200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" name="Rettangolo 10"/>
          <p:cNvSpPr/>
          <p:nvPr/>
        </p:nvSpPr>
        <p:spPr>
          <a:xfrm>
            <a:off x="4807439" y="-1345"/>
            <a:ext cx="139934" cy="6858001"/>
          </a:xfrm>
          <a:prstGeom prst="rect">
            <a:avLst/>
          </a:prstGeom>
          <a:solidFill>
            <a:srgbClr val="2340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rcRect l="48424" t="0" r="0" b="0"/>
          <a:stretch>
            <a:fillRect/>
          </a:stretch>
        </p:blipFill>
        <p:spPr>
          <a:xfrm>
            <a:off x="-150487" y="-9658"/>
            <a:ext cx="498802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ma 14"/>
          <p:cNvSpPr/>
          <p:nvPr/>
        </p:nvSpPr>
        <p:spPr>
          <a:xfrm>
            <a:off x="7972121" y="0"/>
            <a:ext cx="2857501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egnaposto immagine 9"/>
          <p:cNvSpPr/>
          <p:nvPr>
            <p:ph type="pic" idx="21"/>
          </p:nvPr>
        </p:nvSpPr>
        <p:spPr>
          <a:xfrm>
            <a:off x="0" y="0"/>
            <a:ext cx="63119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Rettangolo 12"/>
          <p:cNvSpPr/>
          <p:nvPr/>
        </p:nvSpPr>
        <p:spPr>
          <a:xfrm>
            <a:off x="2451099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8" name="Titolo Testo"/>
          <p:cNvSpPr txBox="1"/>
          <p:nvPr>
            <p:ph type="title"/>
          </p:nvPr>
        </p:nvSpPr>
        <p:spPr>
          <a:xfrm>
            <a:off x="2641599" y="3746500"/>
            <a:ext cx="8331203" cy="130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9" name="Corpo livello uno…"/>
          <p:cNvSpPr txBox="1"/>
          <p:nvPr>
            <p:ph type="body" sz="quarter" idx="1"/>
          </p:nvPr>
        </p:nvSpPr>
        <p:spPr>
          <a:xfrm>
            <a:off x="26416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" name="Rettangolo 13"/>
          <p:cNvSpPr/>
          <p:nvPr/>
        </p:nvSpPr>
        <p:spPr>
          <a:xfrm>
            <a:off x="37528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Rettangolo 12"/>
          <p:cNvSpPr/>
          <p:nvPr/>
        </p:nvSpPr>
        <p:spPr>
          <a:xfrm>
            <a:off x="1735138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60" name="Titolo Testo"/>
          <p:cNvSpPr txBox="1"/>
          <p:nvPr>
            <p:ph type="title"/>
          </p:nvPr>
        </p:nvSpPr>
        <p:spPr>
          <a:xfrm>
            <a:off x="1930399" y="3746500"/>
            <a:ext cx="8331203" cy="130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1" name="Corpo livello uno…"/>
          <p:cNvSpPr txBox="1"/>
          <p:nvPr>
            <p:ph type="body" sz="quarter" idx="1"/>
          </p:nvPr>
        </p:nvSpPr>
        <p:spPr>
          <a:xfrm>
            <a:off x="19304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Rettangolo 13"/>
          <p:cNvSpPr/>
          <p:nvPr/>
        </p:nvSpPr>
        <p:spPr>
          <a:xfrm>
            <a:off x="35369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Corpo livello uno…"/>
          <p:cNvSpPr txBox="1"/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Segnaposto testo 4"/>
          <p:cNvSpPr/>
          <p:nvPr>
            <p:ph type="body" sz="quarter" idx="21"/>
          </p:nvPr>
        </p:nvSpPr>
        <p:spPr>
          <a:xfrm>
            <a:off x="6515944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pP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arallelogramma 14"/>
          <p:cNvSpPr/>
          <p:nvPr/>
        </p:nvSpPr>
        <p:spPr>
          <a:xfrm>
            <a:off x="46672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ma 14"/>
          <p:cNvSpPr/>
          <p:nvPr/>
        </p:nvSpPr>
        <p:spPr>
          <a:xfrm>
            <a:off x="46672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0922803" y="6515144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404368" marR="0" indent="-2032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64530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82818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101106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11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3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5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7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hyperlink" Target="mailto:cbrondoni@gmail.com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ol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pc="-100" sz="6000">
                <a:solidFill>
                  <a:srgbClr val="003773"/>
                </a:solidFill>
              </a:defRPr>
            </a:pPr>
            <a:r>
              <a:t>SULLA SCENA DEL CRIMINE</a:t>
            </a:r>
          </a:p>
        </p:txBody>
      </p:sp>
      <p:sp>
        <p:nvSpPr>
          <p:cNvPr id="224" name="Sottotitolo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41247">
              <a:spcBef>
                <a:spcPts val="1100"/>
              </a:spcBef>
              <a:defRPr b="1" spc="184" sz="2576">
                <a:solidFill>
                  <a:srgbClr val="78A6AC"/>
                </a:solidFill>
              </a:defRPr>
            </a:pPr>
            <a:r>
              <a:t>CRISTINA BRONDONI</a:t>
            </a:r>
          </a:p>
          <a:p>
            <a:pPr defTabSz="841247">
              <a:spcBef>
                <a:spcPts val="1100"/>
              </a:spcBef>
              <a:defRPr b="1" spc="184" sz="2576">
                <a:solidFill>
                  <a:srgbClr val="78A6AC"/>
                </a:solidFill>
              </a:defRPr>
            </a:pPr>
            <a:r>
              <a:t>giornalista criminologa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’omicidio di Eligia Ardita - Siracu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L’omicidio di Eligia Ardita - Siracusa</a:t>
            </a:r>
          </a:p>
        </p:txBody>
      </p:sp>
      <p:sp>
        <p:nvSpPr>
          <p:cNvPr id="255" name="Eligia Ardita aveva 35 anni, faceva l’infermiera ed era incinta di otto mesi (la nascitura si sarebbe chiamata Giulia) ed era sposata con Leonardi, disoccupato e incline al gioco d’azzar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Eligia Ardita aveva 35 anni, faceva l’infermiera ed era incinta di otto mesi (la nascitura si sarebbe chiamata Giulia) ed era sposata con Leonardi, disoccupato e incline al gioco d’azzardo</a:t>
            </a:r>
          </a:p>
          <a:p>
            <a:pPr/>
            <a:r>
              <a:t>I due litigavano spesso, lo sapevano tutti, anche i vicini di casa (quelli che “salutava sempre”)</a:t>
            </a:r>
          </a:p>
          <a:p>
            <a:pPr/>
            <a:r>
              <a:t>Il 19 gennaio 2015 i genitori di Eligia erano rimasti per cena. Quando se n’erano andati, Cristian voleva uscire, aveva chiesto i soldi a Eligia, che li aveva negati</a:t>
            </a:r>
          </a:p>
          <a:p>
            <a:pPr/>
            <a:r>
              <a:t>La discussione, violenta, si era trasformata in rissa: Cristian percuote violentemente Eligia, le serra la gola e le fa battere la testa contro il muro, lei vomita e poi non risponde più</a:t>
            </a:r>
          </a:p>
          <a:p>
            <a:pPr/>
            <a:r>
              <a:t>Lui si accorge che lei versa in condizioni gravissime. Pulisce tutto con la candeggina, lava Eligia e la mette a letto, composta. Ci mette ore a fare tutto</a:t>
            </a:r>
          </a:p>
          <a:p>
            <a:pPr/>
            <a:r>
              <a:t>Poi chiama il numero di emergenza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ANDEGGINA-6�-5-LT-PFL610-copia.png" descr="CANDEGGINA-6�-5-LT-PFL610-cop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20076">
            <a:off x="9980103" y="1433879"/>
            <a:ext cx="2080011" cy="208001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L’odore di candeggina e la colpa al 118"/>
          <p:cNvSpPr txBox="1"/>
          <p:nvPr>
            <p:ph type="title"/>
          </p:nvPr>
        </p:nvSpPr>
        <p:spPr>
          <a:xfrm>
            <a:off x="1169794" y="196482"/>
            <a:ext cx="10058401" cy="1450758"/>
          </a:xfrm>
          <a:prstGeom prst="rect">
            <a:avLst/>
          </a:prstGeom>
        </p:spPr>
        <p:txBody>
          <a:bodyPr/>
          <a:lstStyle/>
          <a:p>
            <a:pPr/>
            <a:r>
              <a:t>L’odore di candeggina e la colpa al 118</a:t>
            </a:r>
          </a:p>
        </p:txBody>
      </p:sp>
      <p:sp>
        <p:nvSpPr>
          <p:cNvPr id="259" name="I soccorritori sentono un odore di candeggina così forte da restare senza respiro…"/>
          <p:cNvSpPr txBox="1"/>
          <p:nvPr>
            <p:ph type="body" sz="half" idx="1"/>
          </p:nvPr>
        </p:nvSpPr>
        <p:spPr>
          <a:xfrm>
            <a:off x="1097280" y="2120900"/>
            <a:ext cx="5707502" cy="4304405"/>
          </a:xfrm>
          <a:prstGeom prst="rect">
            <a:avLst/>
          </a:prstGeom>
        </p:spPr>
        <p:txBody>
          <a:bodyPr/>
          <a:lstStyle/>
          <a:p>
            <a:pPr marL="237363" indent="-237363" defTabSz="813816">
              <a:spcBef>
                <a:spcPts val="1000"/>
              </a:spcBef>
              <a:defRPr sz="1779"/>
            </a:pPr>
            <a:r>
              <a:t>I soccorritori sentono un odore di candeggina così forte da restare senza respiro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Eligia è nel letto matrimoniale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Provano a rianimarla, ma tutto è inutile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In ambulanza continuano la CPR per il feto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Purtroppo anche la bambina è morta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Eligia ha ferite alla testa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Leonardi sosterrà che sono stati i soccorritori a farla cadere dalla barella uccidendola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Passeranno mesi prima che Leonardi venga accusato di omicidio volontario</a:t>
            </a:r>
          </a:p>
          <a:p>
            <a:pPr marL="237363" indent="-237363" defTabSz="813816">
              <a:spcBef>
                <a:spcPts val="1000"/>
              </a:spcBef>
              <a:defRPr sz="1779"/>
            </a:pPr>
            <a:r>
              <a:t>Ergastolo</a:t>
            </a:r>
          </a:p>
        </p:txBody>
      </p:sp>
      <p:pic>
        <p:nvPicPr>
          <p:cNvPr id="260" name="mbs01_con_accessorie_e_pianale.png" descr="mbs01_con_accessorie_e_piana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258" y="2764678"/>
            <a:ext cx="3808325" cy="3748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Mi sono svegliato e non respirava pi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pc="-43" sz="3828"/>
            </a:lvl1pPr>
          </a:lstStyle>
          <a:p>
            <a:pPr/>
            <a:r>
              <a:t>Mi sono svegliato e non respirava più</a:t>
            </a:r>
          </a:p>
        </p:txBody>
      </p:sp>
      <p:sp>
        <p:nvSpPr>
          <p:cNvPr id="263" name="Alessandro Argenziano chiama il 118 il 26 aprile 2015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78689" indent="-178689" defTabSz="612648">
              <a:spcBef>
                <a:spcPts val="800"/>
              </a:spcBef>
              <a:defRPr sz="1608"/>
            </a:pPr>
            <a:r>
              <a:t>Alessandro Argenziano chiama il 118 il 26 aprile 2015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Dice che si è svegliato e ha trovato accanto a sé, nel letto, la moglie Stefania Amalfi, svenuta, forse già morta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L’equipaggio 118 prova a rianimare Stefania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Durante la CPR Argenziano chiede “ma quando mi daranno i soldi dell’assicurazione” sulla vita di Stefania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E ancora: si aggira per casa con la nota “guardate cosa ha scritto! Avete visto! Si è suicidata”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E ancora: “non l’ho toccata per non lasciare impronte e non essere coinvolto in un’indagine per il suo omicidio”</a:t>
            </a:r>
          </a:p>
          <a:p>
            <a:pPr marL="178689" indent="-178689" defTabSz="612648">
              <a:spcBef>
                <a:spcPts val="800"/>
              </a:spcBef>
              <a:defRPr sz="1608"/>
            </a:pPr>
            <a:r>
              <a:t>Argenziano parla chiaramente di omicidio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CPAP-machine-price.png" descr="CPAP-machine-price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895" t="0" r="0" b="0"/>
          <a:stretch>
            <a:fillRect/>
          </a:stretch>
        </p:blipFill>
        <p:spPr>
          <a:xfrm>
            <a:off x="0" y="0"/>
            <a:ext cx="4311733" cy="5864225"/>
          </a:xfrm>
          <a:prstGeom prst="rect">
            <a:avLst/>
          </a:prstGeom>
        </p:spPr>
      </p:pic>
      <p:sp>
        <p:nvSpPr>
          <p:cNvPr id="266" name="E tanto basta alla procura di Varese per chiudere come suicidi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 tanto basta alla procura di Varese per chiudere come suicidio</a:t>
            </a:r>
          </a:p>
          <a:p>
            <a:pPr/>
            <a:r>
              <a:t>Due giorni prima della morte, Alessandro aveva accompagnato Stefania in pronto soccorso</a:t>
            </a:r>
          </a:p>
          <a:p>
            <a:pPr/>
            <a:r>
              <a:t>La donna aveva due profonde ferite alla nuca: “si è data due martellate per uccidersi”</a:t>
            </a:r>
          </a:p>
          <a:p>
            <a:pPr/>
            <a:r>
              <a:t>Nessun medico si è preoccupato di approfondire e Stefania è stata dimessa</a:t>
            </a:r>
          </a:p>
          <a:p>
            <a:pPr/>
            <a:r>
              <a:t>E dire che, anche fosse stato vero che si era colpita da sola, la volontà suicidaria era stata espressa</a:t>
            </a:r>
          </a:p>
        </p:txBody>
      </p:sp>
      <p:sp>
        <p:nvSpPr>
          <p:cNvPr id="267" name="Era obesa, depressa, psichiatr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Off val="-9647"/>
                  </a:schemeClr>
                </a:solidFill>
              </a:defRPr>
            </a:lvl1pPr>
          </a:lstStyle>
          <a:p>
            <a:pPr/>
            <a:r>
              <a:t>Era obesa, depressa, psichiatrica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’omicidio di Stefania Amalf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L’omicidio di Stefania Amalfi</a:t>
            </a:r>
          </a:p>
        </p:txBody>
      </p:sp>
      <p:sp>
        <p:nvSpPr>
          <p:cNvPr id="270" name="Stefania Amalfi più di tutto voleva essere una moglie. Lo aveva sempre det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8693" indent="-218693" defTabSz="749808">
              <a:spcBef>
                <a:spcPts val="900"/>
              </a:spcBef>
              <a:defRPr sz="1640"/>
            </a:pPr>
            <a:r>
              <a:t>Stefania Amalfi più di tutto voleva essere una moglie. Lo aveva sempre detto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Era una persona fragile e per questo aveva vissuto per qualche tempo in una comunità psichiatrica ed era lì che aveva incontrato Alessandro Argenziano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Nonostante il parere contrario della famiglia di lei, si erano sposati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Argenziano le fa sottoscrivere una polizza sulla vita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Dopo qualche mese, Stefania che soffriva di grave insufficienza respiratoria, manifesta i primi segnali di insofferenza: sa che il matrimonio non va bene, vuole lasciare Alessandro che è controllante, violento, abusante. E ne parla con la vicina di casa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Viene trovata cadavere nel letto: ha una calza di nylon sulla testa e sul viso, ha preso farmaci prescritti al marito (Dalmadorm) e ha lasciato una nota scritta a mano in cui scagiona il marito</a:t>
            </a:r>
          </a:p>
          <a:p>
            <a:pPr marL="218693" indent="-218693" defTabSz="749808">
              <a:spcBef>
                <a:spcPts val="900"/>
              </a:spcBef>
              <a:defRPr sz="1640"/>
            </a:pPr>
            <a:r>
              <a:t>Sul barattolo dei farmaci che ha preso non ci sono impronte digitali, ma per la procura non c’è dubbio: ha pulito il barattolo e poi è andata a morire in fianco al marito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14121.png" descr="1412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25" r="0" b="525"/>
          <a:stretch>
            <a:fillRect/>
          </a:stretch>
        </p:blipFill>
        <p:spPr>
          <a:xfrm>
            <a:off x="114300" y="228600"/>
            <a:ext cx="4654297" cy="5864225"/>
          </a:xfrm>
          <a:prstGeom prst="rect">
            <a:avLst/>
          </a:prstGeom>
        </p:spPr>
      </p:pic>
      <p:sp>
        <p:nvSpPr>
          <p:cNvPr id="273" name="La sorella di Stefania ha avuto la prontezza di fare le foto al cadavere: poco dopo la morte sono emersi lividi su naso e bocc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32029" indent="-232029" defTabSz="795527">
              <a:spcBef>
                <a:spcPts val="1000"/>
              </a:spcBef>
              <a:defRPr sz="1740"/>
            </a:pPr>
            <a:r>
              <a:t>La sorella di Stefania ha avuto la prontezza di fare le foto al cadavere: poco dopo la morte sono emersi lividi su naso e bocca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Sono le impronte della mano di Argenziano che l’ha soffocata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Il flurazepam, nel suo organismo, c’era e l’ha resa incosciente, così che Argenziano non abbia trovato resistenze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La lettera: è stata dettata da Argenziano a una Stefania già sotto l’effetto delle benzodiazepine ormai incapace di opporsi, scrive quanto le viene dettato dal marito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Dopo un anno, Argenziano viene accusato dalla mamma di un’altra donna malata psichiatrica di aver circuito la figlia 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Nel frattempo la famiglia Amalfi ha trovato un avvocato e un consulente per opporsi all’archiviazione</a:t>
            </a:r>
          </a:p>
          <a:p>
            <a:pPr marL="232029" indent="-232029" defTabSz="795527">
              <a:spcBef>
                <a:spcPts val="1000"/>
              </a:spcBef>
              <a:defRPr sz="1740"/>
            </a:pPr>
            <a:r>
              <a:t>Alessandro Argenziano è stato condannato all’ergastolo per l’omicidio volontario di Stefania Amalfi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1340559_MGZOOM.jpg" descr="1340559_MGZOOM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55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6" name="Sulla scena del crim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Off val="-9647"/>
                  </a:schemeClr>
                </a:solidFill>
              </a:defRPr>
            </a:lvl1pPr>
          </a:lstStyle>
          <a:p>
            <a:pPr/>
            <a:r>
              <a:t>Sulla scena del crimine</a:t>
            </a:r>
          </a:p>
        </p:txBody>
      </p:sp>
      <p:sp>
        <p:nvSpPr>
          <p:cNvPr id="277" name="Il caso dei fidanzati di pordeno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Il caso dei fidanzati di pordenone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L’ha uccis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L’ha uccisa </a:t>
            </a:r>
          </a:p>
          <a:p>
            <a:pPr/>
            <a:r>
              <a:t>e poi si </a:t>
            </a:r>
          </a:p>
          <a:p>
            <a:pPr/>
            <a:r>
              <a:t>è suicidato</a:t>
            </a:r>
          </a:p>
        </p:txBody>
      </p:sp>
      <p:sp>
        <p:nvSpPr>
          <p:cNvPr id="280" name="In realtà Trifone Ragone e Teresa Costanza sono stati entrambi uccisi da Giosuè Ruotolo, amico di entramb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3364" indent="-253364" defTabSz="868680">
              <a:spcBef>
                <a:spcPts val="1100"/>
              </a:spcBef>
              <a:defRPr sz="2280"/>
            </a:pPr>
            <a:r>
              <a:t>In realtà Trifone Ragone e Teresa Costanza sono stati entrambi uccisi da Giosuè Ruotolo, amico di entrambi</a:t>
            </a:r>
          </a:p>
          <a:p>
            <a:pPr marL="253364" indent="-253364" defTabSz="868680">
              <a:spcBef>
                <a:spcPts val="1100"/>
              </a:spcBef>
              <a:defRPr sz="2280"/>
            </a:pPr>
            <a:r>
              <a:t>La sera del 17 marzo 2015 ha sparato a entrambi (con una vecchia pistola) e poi è fuggito</a:t>
            </a:r>
          </a:p>
          <a:p>
            <a:pPr marL="253364" indent="-253364" defTabSz="868680">
              <a:spcBef>
                <a:spcPts val="1100"/>
              </a:spcBef>
              <a:defRPr sz="2280"/>
            </a:pPr>
            <a:r>
              <a:t>Uno dei medici ha ipotizzato che fosse un omicidio suicidio</a:t>
            </a:r>
          </a:p>
          <a:p>
            <a:pPr marL="253364" indent="-253364" defTabSz="868680">
              <a:spcBef>
                <a:spcPts val="1100"/>
              </a:spcBef>
              <a:defRPr sz="2280"/>
            </a:pPr>
            <a:r>
              <a:t>E l’ipotesi ha rischiato di essere presa per dato di fatto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Il sovraffollamento (e gli altri problem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 sovraffollamento (e gli altri problemi)</a:t>
            </a:r>
          </a:p>
        </p:txBody>
      </p:sp>
      <p:sp>
        <p:nvSpPr>
          <p:cNvPr id="283" name="Anche se non si è addetti ai lavori (del crimine) si nota il sovraffollamento…"/>
          <p:cNvSpPr txBox="1"/>
          <p:nvPr>
            <p:ph type="body" idx="1"/>
          </p:nvPr>
        </p:nvSpPr>
        <p:spPr>
          <a:xfrm>
            <a:off x="1097280" y="2120900"/>
            <a:ext cx="9997441" cy="3748193"/>
          </a:xfrm>
          <a:prstGeom prst="rect">
            <a:avLst/>
          </a:prstGeom>
        </p:spPr>
        <p:txBody>
          <a:bodyPr/>
          <a:lstStyle/>
          <a:p>
            <a:pPr/>
            <a:r>
              <a:t>Anche se non si è addetti ai lavori (del crimine) si nota il sovraffollamento</a:t>
            </a:r>
          </a:p>
          <a:p>
            <a:pPr/>
            <a:r>
              <a:t>C’è gente che se ne sta letteralmente con le mani in mano</a:t>
            </a:r>
          </a:p>
          <a:p>
            <a:pPr/>
            <a:r>
              <a:t>La scena del crimine va sempre preservata il più possibile</a:t>
            </a:r>
          </a:p>
          <a:p>
            <a:pPr/>
            <a:r>
              <a:t>Le prime ipotesi (lui ha sparato a lei e poi si è suicidato) rischiano di diventare realtà/verità</a:t>
            </a:r>
          </a:p>
          <a:p>
            <a:pPr/>
            <a:r>
              <a:t>Meglio evitare di fare ipotesi se non si ha il quadro completo di una situazione</a:t>
            </a:r>
          </a:p>
          <a:p>
            <a:pPr/>
            <a:r>
              <a:t>La morte non richiede emergenza, urgenza, fretta</a:t>
            </a:r>
          </a:p>
          <a:p>
            <a:pPr/>
            <a:r>
              <a:t>Ma richiede cura, attenzione, e mente aperta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1990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1340559_MGZOOM.jpg" descr="1340559_MGZOO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906" y="-1"/>
            <a:ext cx="1029218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n doubt, think mur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doubt, think murder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1340559_MGZOOM.jpg" descr="1340559_MGZOOM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1615" t="0" r="25499" b="0"/>
          <a:stretch>
            <a:fillRect/>
          </a:stretch>
        </p:blipFill>
        <p:spPr>
          <a:xfrm>
            <a:off x="0" y="0"/>
            <a:ext cx="4654297" cy="5864225"/>
          </a:xfrm>
          <a:prstGeom prst="rect">
            <a:avLst/>
          </a:prstGeom>
        </p:spPr>
      </p:pic>
      <p:sp>
        <p:nvSpPr>
          <p:cNvPr id="288" name="La scena del crimine è l’aut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scena del crimine è l’auto</a:t>
            </a:r>
          </a:p>
          <a:p>
            <a:pPr/>
            <a:r>
              <a:t>E sull’auto c’è appoggiato il LifePack12 e attorno c’è troppa gente</a:t>
            </a:r>
          </a:p>
          <a:p>
            <a:pPr/>
            <a:r>
              <a:t>Il defibrillatore è sicuramente pesante, ma metterlo SULLA scena del crimine è una pessima idea</a:t>
            </a:r>
          </a:p>
          <a:p>
            <a:pPr/>
            <a:r>
              <a:t>Trifone e Teresa sono stati uccisi con più colpi di 7.65 alla testa</a:t>
            </a:r>
          </a:p>
          <a:p>
            <a:pPr/>
            <a:r>
              <a:t>Nell’immediatezza non si può fare che una diagnosi: quella di morte</a:t>
            </a:r>
          </a:p>
          <a:p>
            <a:pPr/>
            <a:r>
              <a:t>Ma sangue, capelli, posizione dei corpi non permettono di vedere quanti sono i colpi di arma da fuoco (e suicidarsi sparandosi due o tre volte non è impossibile, ma resta altamente improbabile)</a:t>
            </a:r>
          </a:p>
        </p:txBody>
      </p:sp>
      <p:sp>
        <p:nvSpPr>
          <p:cNvPr id="289" name="La scena…"/>
          <p:cNvSpPr txBox="1"/>
          <p:nvPr>
            <p:ph type="title"/>
          </p:nvPr>
        </p:nvSpPr>
        <p:spPr>
          <a:xfrm>
            <a:off x="1020862" y="54121"/>
            <a:ext cx="3068834" cy="2093976"/>
          </a:xfrm>
          <a:prstGeom prst="rect">
            <a:avLst/>
          </a:prstGeom>
        </p:spPr>
        <p:txBody>
          <a:bodyPr/>
          <a:lstStyle/>
          <a:p>
            <a:pPr/>
            <a:r>
              <a:t>La scena </a:t>
            </a:r>
          </a:p>
          <a:p>
            <a:pPr/>
            <a:r>
              <a:t>del crimine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MUNCHAUSEN BY PROXY (MB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MUNCHAUSEN BY PROXY (MBP)</a:t>
            </a:r>
          </a:p>
        </p:txBody>
      </p:sp>
      <p:sp>
        <p:nvSpPr>
          <p:cNvPr id="292" name="Mental illness and a form of CHILD ABUSE…"/>
          <p:cNvSpPr txBox="1"/>
          <p:nvPr>
            <p:ph type="body" sz="half" idx="1"/>
          </p:nvPr>
        </p:nvSpPr>
        <p:spPr>
          <a:xfrm>
            <a:off x="5458983" y="1168400"/>
            <a:ext cx="5713842" cy="4238625"/>
          </a:xfrm>
          <a:prstGeom prst="rect">
            <a:avLst/>
          </a:prstGeom>
          <a:effectLst>
            <a:reflection blurRad="0" stA="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  <a:r>
              <a:t>Mental illness and a form of CHILD ABUSE</a:t>
            </a:r>
          </a:p>
          <a:p>
            <a:pPr/>
            <a:r>
              <a:t>The caretaker of the child, most often a MOTHER, either MAKES UP FAKE SYMPTOMS or CAUSES REAL SYMPTOMS to MAKE it LOOK LIKE the CHILD IS SICK</a:t>
            </a:r>
          </a:p>
          <a:p>
            <a:pPr/>
            <a:r>
              <a:t>DSM V: FDIA (Factitious Disorder Imposed on Another)</a:t>
            </a:r>
          </a:p>
          <a:p>
            <a:pPr/>
            <a:r>
              <a:t>Le cause della MBP non sono ancora chiare</a:t>
            </a:r>
          </a:p>
          <a:p>
            <a:pPr/>
            <a:r>
              <a:t>Né è chiaro quale sia il reale numero delle pazienti affette dalla MBP (non si conosce il numero oscuro)</a:t>
            </a:r>
          </a:p>
        </p:txBody>
      </p:sp>
      <p:sp>
        <p:nvSpPr>
          <p:cNvPr id="293" name="Segnaposto testo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La sindrome di Munchausen per procura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om’è una MB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Com’è una MBP</a:t>
            </a:r>
          </a:p>
        </p:txBody>
      </p:sp>
      <p:sp>
        <p:nvSpPr>
          <p:cNvPr id="296" name="Può arrivare a gesti estremi per fingere sintomi e/o segni nel bambi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0693" indent="-210693" defTabSz="722376">
              <a:spcBef>
                <a:spcPts val="900"/>
              </a:spcBef>
              <a:defRPr sz="1580"/>
            </a:pPr>
            <a:r>
              <a:t>Può arrivare a gesti estremi per fingere sintomi e/o segni nel bambino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Nel 99% dei casi si tratta di una donna ed è la madre del bambino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Di solito è MBP verso un solo figlio (alla volta) 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C’è il caso di una donna che ha ucciso TUTTI E 9 I FIGLI UNO DOPO L’ALTRO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Il genere del figlio è ininfluente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La MBP VUOLE ATTENZIONE E VUOLE STARE IN OSPEDALE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La MBP stabilisce un RAPPORTO DIRETTO CON UN MEDICO UOMO (mai con una donna, mai con infermiere e infermieri)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La MBP risulta altamente funzionale, credibile, capace, orientata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Ha conoscenze mediche approfondite</a:t>
            </a:r>
          </a:p>
          <a:p>
            <a:pPr marL="210693" indent="-210693" defTabSz="722376">
              <a:spcBef>
                <a:spcPts val="900"/>
              </a:spcBef>
              <a:defRPr sz="1580"/>
            </a:pPr>
            <a:r>
              <a:t>Si presenta come MADRE CORAGGIO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osa fa una MB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Cosa fa una MBP</a:t>
            </a:r>
          </a:p>
        </p:txBody>
      </p:sp>
      <p:sp>
        <p:nvSpPr>
          <p:cNvPr id="299" name="Normalmente non viene messo in dubbio quello che racconta: è una madre, racconta che il figlio è stato male, perché mai dovrebbe mentir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Normalmente non viene messo in dubbio quello che racconta: è una madre, racconta che il figlio è stato male, perché mai dovrebbe mentire?</a:t>
            </a:r>
          </a:p>
          <a:p>
            <a:pPr/>
            <a:r>
              <a:t>Nessuna madre SANA DI MENTE mentirebbe sulla salute del figlio</a:t>
            </a:r>
          </a:p>
          <a:p>
            <a:pPr/>
            <a:r>
              <a:t>Altera i campioni, per esempio di urina, se li ha presi lei </a:t>
            </a:r>
          </a:p>
          <a:p>
            <a:pPr/>
            <a:r>
              <a:t>Non nutre il figlio, così che sembri che non aumenti di peso (racconterà che il bambino mangia regolarmente)</a:t>
            </a:r>
          </a:p>
          <a:p>
            <a:pPr/>
            <a:r>
              <a:t>Dà al bambino farmaci per renderlo unresponsive, poco reattivo, soporoso</a:t>
            </a:r>
          </a:p>
          <a:p>
            <a:pPr/>
            <a:r>
              <a:t>Dà cibi, farmaci, droghe o semplicemente contamina il cibo per provocare vomito e altri segni</a:t>
            </a:r>
          </a:p>
          <a:p>
            <a:pPr/>
            <a:r>
              <a:t>In ospedale può infettare aghi (di solito lo fa mettendolo nel wc sporco) per causare infezioni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egnaposto immagine 9" descr="Segnaposto immagine 9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301" t="43084" r="5301" b="13026"/>
          <a:stretch>
            <a:fillRect/>
          </a:stretch>
        </p:blipFill>
        <p:spPr>
          <a:xfrm>
            <a:off x="0" y="451806"/>
            <a:ext cx="12192000" cy="3541487"/>
          </a:xfrm>
          <a:prstGeom prst="rect">
            <a:avLst/>
          </a:prstGeom>
        </p:spPr>
      </p:pic>
      <p:sp>
        <p:nvSpPr>
          <p:cNvPr id="302" name="IL BAMBINO MIGLIORA QUANDO LA MADRE SI ALLONTANA"/>
          <p:cNvSpPr txBox="1"/>
          <p:nvPr>
            <p:ph type="title"/>
          </p:nvPr>
        </p:nvSpPr>
        <p:spPr>
          <a:xfrm>
            <a:off x="886132" y="4578050"/>
            <a:ext cx="10419736" cy="634337"/>
          </a:xfrm>
          <a:prstGeom prst="rect">
            <a:avLst/>
          </a:prstGeom>
        </p:spPr>
        <p:txBody>
          <a:bodyPr/>
          <a:lstStyle>
            <a:lvl1pPr defTabSz="859536">
              <a:defRPr spc="-47" sz="3384"/>
            </a:lvl1pPr>
          </a:lstStyle>
          <a:p>
            <a:pPr/>
            <a:r>
              <a:t>IL BAMBINO MIGLIORA QUANDO LA MADRE SI ALLONTANA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sa succede alla vitti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Cosa succede alla vittima</a:t>
            </a:r>
          </a:p>
        </p:txBody>
      </p:sp>
      <p:sp>
        <p:nvSpPr>
          <p:cNvPr id="305" name="Di solito si tratta di bambini piccoli o molto piccoli ed è difficile che accusino la mad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 solito si tratta di bambini piccoli o molto piccoli ed è difficile che accusino la madre</a:t>
            </a:r>
          </a:p>
          <a:p>
            <a:pPr/>
            <a:r>
              <a:t>Crescendo i bambini NON ACCUSANO comunque la madre perché sono CONVINTI DI ESSERE MALATI </a:t>
            </a:r>
          </a:p>
          <a:p>
            <a:pPr/>
            <a:r>
              <a:t>Il bambino / La bambina vittima di una madre MBP avrà infezioni, infiammazioni, apparirà non troppo sveglio, poco reattivo, soporoso</a:t>
            </a:r>
          </a:p>
          <a:p>
            <a:pPr/>
            <a:r>
              <a:t>Gli esami del sangue potrebbero apparire strani: valori alterati, ma nessuna malattia a cui attribuirli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’arma segreta delle madri MB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L’arma segreta delle madri MBP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ale-cos-e-tipologie-valori-nutrizionali-controindicazioni-benefici-usi.jpg" descr="sale-cos-e-tipologie-valori-nutrizionali-controindicazioni-benefici-us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898" y="-679382"/>
            <a:ext cx="12325144" cy="8216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brondoni kyiv.jpg" descr="brondoni kyiv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48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12" name="Cristina Brondon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6000">
                <a:solidFill>
                  <a:srgbClr val="7A78B2"/>
                </a:solidFill>
              </a:defRPr>
            </a:pPr>
            <a:r>
              <a:t>Cristina Brondoni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3600"/>
            </a:pPr>
            <a:r>
              <a:t>giornalista / criminologa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3600"/>
            </a:pPr>
            <a:r>
              <a:t>scrittrice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3600"/>
            </a:p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3600"/>
            </a:pPr>
            <a:r>
              <a:t>338 566 3046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1" spc="-50" sz="3600"/>
            </a:pPr>
            <a:r>
              <a:rPr u="sng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hlinkClick r:id="rId3" invalidUrl="" action="" tgtFrame="" tooltip="" history="1" highlightClick="0" endSnd="0"/>
              </a:rPr>
              <a:t>cbrondoni@gmail.com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olo 2"/>
          <p:cNvSpPr txBox="1"/>
          <p:nvPr>
            <p:ph type="title"/>
          </p:nvPr>
        </p:nvSpPr>
        <p:spPr>
          <a:xfrm>
            <a:off x="6806304" y="1198868"/>
            <a:ext cx="3291199" cy="1998796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Grazie!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È un luogo, aperto o chiuso, dove si è verificata, ed è stata scoperta, una fattispecie di reato prevista e punita del codice pena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È un luogo, aperto o chiuso, dove si è verificata, ed è stata scoperta, una fattispecie di reato prevista e punita del codice penale</a:t>
            </a:r>
          </a:p>
          <a:p>
            <a:pPr/>
            <a:r>
              <a:t>Scena del crimine aperta: in strada (e in luoghi aperti)</a:t>
            </a:r>
          </a:p>
          <a:p>
            <a:pPr/>
            <a:r>
              <a:t>Scena del crimine chiusa: in casa (e in luoghi chiusi)</a:t>
            </a:r>
          </a:p>
          <a:p>
            <a:pPr/>
            <a:r>
              <a:t>Reato: non solo omicidio (rapina, incendio doloso, lesioni, furto…)</a:t>
            </a:r>
          </a:p>
        </p:txBody>
      </p:sp>
      <p:sp>
        <p:nvSpPr>
          <p:cNvPr id="229" name="Scena del crim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 del crimine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creenshot 2025-09-23 alle 10.26.31.png" descr="Screenshot 2025-09-23 alle 10.26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9857" y="0"/>
            <a:ext cx="5932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Freccia"/>
          <p:cNvSpPr/>
          <p:nvPr/>
        </p:nvSpPr>
        <p:spPr>
          <a:xfrm rot="12294838">
            <a:off x="6508898" y="1375831"/>
            <a:ext cx="3224513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5875">
            <a:solidFill>
              <a:srgbClr val="487399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e inve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 invece</a:t>
            </a:r>
          </a:p>
        </p:txBody>
      </p:sp>
      <p:pic>
        <p:nvPicPr>
          <p:cNvPr id="235" name="Screenshot 2025-09-23 alle 10.33.15.png" descr="Screenshot 2025-09-23 alle 10.33.1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96733" y="548715"/>
            <a:ext cx="8589270" cy="5477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Freccia"/>
          <p:cNvSpPr/>
          <p:nvPr/>
        </p:nvSpPr>
        <p:spPr>
          <a:xfrm rot="11732366">
            <a:off x="8104720" y="4850170"/>
            <a:ext cx="251703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Il caso di Claudia Orne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 caso di Claudia Ornesi </a:t>
            </a:r>
          </a:p>
        </p:txBody>
      </p:sp>
      <p:sp>
        <p:nvSpPr>
          <p:cNvPr id="239" name="Claudia aveva avuto una relazione con Maurizio Iori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02692" indent="-202692" defTabSz="694944">
              <a:spcBef>
                <a:spcPts val="900"/>
              </a:spcBef>
              <a:defRPr sz="1520"/>
            </a:pPr>
            <a:r>
              <a:t>Claudia aveva avuto una relazione con Maurizio Iori. 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Era nata la bambina.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Claudia pretendeva un riconoscimento (economico e sociale) che Maurizio non era disposto a concedere.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Minacciava di rendere pubblica la vicenda.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Iori ha organizzato uno staging surreale a cui molti hanno creduto: una cena a base di sushi con picnic in casa con bombole da camping (e Xanax) e poi se ne va.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Ma non tutti: non i genitori di Claudia.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Il padre trova il mattino figlia e nipote morte.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Ci sono voluti mesi di indagine.</a:t>
            </a:r>
          </a:p>
          <a:p>
            <a:pPr marL="202692" indent="-202692" defTabSz="694944">
              <a:spcBef>
                <a:spcPts val="900"/>
              </a:spcBef>
              <a:defRPr sz="1520"/>
            </a:pPr>
            <a:r>
              <a:t>Ergastolo per Iori.</a:t>
            </a:r>
          </a:p>
        </p:txBody>
      </p:sp>
      <p:pic>
        <p:nvPicPr>
          <p:cNvPr id="240" name="veg-600x600.png" descr="veg-600x6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6252" y="33091"/>
            <a:ext cx="2643580" cy="264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bombola-campingaz-butano-275-kg.png" descr="bombola-campingaz-butano-275-k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9198" y="1387319"/>
            <a:ext cx="4083363" cy="408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xanax-alprazolam-2-mg-tablet.png" descr="xanax-alprazolam-2-mg-tabl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4005" y="5207425"/>
            <a:ext cx="1988074" cy="990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depositphotos_87832168-stock-video-ambulance-cops-and-firetrucks-blurry.jpg" descr="depositphotos_87832168-stock-video-ambulance-cops-and-firetrucks-blurry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382" t="0" r="5846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5" name="Suicidi, incidenti e morti natur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Suicidi, incidenti e morti naturali</a:t>
            </a:r>
          </a:p>
        </p:txBody>
      </p:sp>
      <p:sp>
        <p:nvSpPr>
          <p:cNvPr id="246" name="cosa succede quando interviene il 11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cosa succede quando interviene il 118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egli omicidi domestici in molti casi è l’assassino stesso a chiamare i soccors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Negli omicidi domestici in molti casi è l’assassino stesso a chiamare i soccorsi</a:t>
            </a:r>
          </a:p>
          <a:p>
            <a:pPr/>
            <a:r>
              <a:t>Sa già cosa dirà: dirà che non c’era, se c’era dormiva e se dormiva sognava di non esserci</a:t>
            </a:r>
          </a:p>
          <a:p>
            <a:pPr/>
            <a:r>
              <a:t>Dirà che l’altra persona era depressa</a:t>
            </a:r>
          </a:p>
          <a:p>
            <a:pPr/>
            <a:r>
              <a:t>Seguirà il copione: negare, negare sempre</a:t>
            </a:r>
          </a:p>
          <a:p>
            <a:pPr/>
            <a:r>
              <a:t>E probabilmente verrà creduto o creduta</a:t>
            </a:r>
          </a:p>
        </p:txBody>
      </p:sp>
      <p:sp>
        <p:nvSpPr>
          <p:cNvPr id="249" name="L’assassin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L’assassino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Mia moglie non respira, respira m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Mia moglie non respira, respira male</a:t>
            </a:r>
          </a:p>
        </p:txBody>
      </p:sp>
      <p:sp>
        <p:nvSpPr>
          <p:cNvPr id="252" name="Cristian Leonardi chiama il 118 la sera del 19 gennaio 2015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8699" indent="-258699" defTabSz="886968">
              <a:spcBef>
                <a:spcPts val="1100"/>
              </a:spcBef>
              <a:defRPr sz="2328"/>
            </a:pPr>
            <a:r>
              <a:t>Cristian Leonardi chiama il 118 la sera del 19 gennaio 2015</a:t>
            </a:r>
          </a:p>
          <a:p>
            <a:pPr marL="258699" indent="-258699" defTabSz="886968">
              <a:spcBef>
                <a:spcPts val="1100"/>
              </a:spcBef>
              <a:defRPr sz="2328"/>
            </a:pPr>
            <a:r>
              <a:t>Dice “ho la moglie incinta” e ancora “mia moglie non respira, respira male”</a:t>
            </a:r>
          </a:p>
          <a:p>
            <a:pPr marL="258699" indent="-258699" defTabSz="886968">
              <a:spcBef>
                <a:spcPts val="1100"/>
              </a:spcBef>
              <a:defRPr sz="2328"/>
            </a:pPr>
            <a:r>
              <a:t>L’operatore di centrale risponde, piuttosto annoiato, e invia un’ambulanza</a:t>
            </a:r>
          </a:p>
          <a:p>
            <a:pPr marL="258699" indent="-258699" defTabSz="886968">
              <a:spcBef>
                <a:spcPts val="1100"/>
              </a:spcBef>
              <a:defRPr sz="2328"/>
            </a:pPr>
            <a:r>
              <a:t>Leonardi dice “grazie, grazie mille, buona serata”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